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508" r:id="rId2"/>
    <p:sldId id="509" r:id="rId3"/>
    <p:sldId id="521" r:id="rId4"/>
    <p:sldId id="510" r:id="rId5"/>
    <p:sldId id="511" r:id="rId6"/>
    <p:sldId id="512" r:id="rId7"/>
    <p:sldId id="513" r:id="rId8"/>
    <p:sldId id="514" r:id="rId9"/>
    <p:sldId id="515" r:id="rId10"/>
    <p:sldId id="516" r:id="rId11"/>
    <p:sldId id="517" r:id="rId12"/>
    <p:sldId id="518" r:id="rId13"/>
    <p:sldId id="520" r:id="rId14"/>
    <p:sldId id="522" r:id="rId15"/>
    <p:sldId id="523" r:id="rId16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44" autoAdjust="0"/>
    <p:restoredTop sz="89791" autoAdjust="0"/>
  </p:normalViewPr>
  <p:slideViewPr>
    <p:cSldViewPr snapToGrid="0" snapToObjects="1">
      <p:cViewPr varScale="1">
        <p:scale>
          <a:sx n="62" d="100"/>
          <a:sy n="62" d="100"/>
        </p:scale>
        <p:origin x="580" y="3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1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../embeddings/oleObject2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604182958075809"/>
          <c:y val="2.5259979010868846E-2"/>
          <c:w val="0.82366635123865595"/>
          <c:h val="0.78185185525004908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'Figure 3-'!$M$22</c:f>
              <c:strCache>
                <c:ptCount val="1"/>
                <c:pt idx="0">
                  <c:v>Primary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'Figure 3-'!$N$19:$R$20</c:f>
              <c:multiLvlStrCache>
                <c:ptCount val="5"/>
                <c:lvl>
                  <c:pt idx="0">
                    <c:v>Incumbent</c:v>
                  </c:pt>
                  <c:pt idx="1">
                    <c:v>Opposition</c:v>
                  </c:pt>
                  <c:pt idx="2">
                    <c:v>Incumbent</c:v>
                  </c:pt>
                  <c:pt idx="3">
                    <c:v>Opposition</c:v>
                  </c:pt>
                  <c:pt idx="4">
                    <c:v>Independents</c:v>
                  </c:pt>
                </c:lvl>
                <c:lvl>
                  <c:pt idx="0">
                    <c:v>Tanzania 2015</c:v>
                  </c:pt>
                  <c:pt idx="2">
                    <c:v>Uganda 2016</c:v>
                  </c:pt>
                </c:lvl>
              </c:multiLvlStrCache>
            </c:multiLvlStrRef>
          </c:cat>
          <c:val>
            <c:numRef>
              <c:f>'Figure 3-'!$N$22:$R$22</c:f>
              <c:numCache>
                <c:formatCode>General</c:formatCode>
                <c:ptCount val="5"/>
                <c:pt idx="0">
                  <c:v>2687</c:v>
                </c:pt>
                <c:pt idx="1">
                  <c:v>1004</c:v>
                </c:pt>
                <c:pt idx="2">
                  <c:v>24249</c:v>
                </c:pt>
                <c:pt idx="3">
                  <c:v>2924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AD-46CB-B0BB-C25F5D994F4B}"/>
            </c:ext>
          </c:extLst>
        </c:ser>
        <c:ser>
          <c:idx val="2"/>
          <c:order val="2"/>
          <c:tx>
            <c:strRef>
              <c:f>'Figure 3-'!$M$23</c:f>
              <c:strCache>
                <c:ptCount val="1"/>
                <c:pt idx="0">
                  <c:v>Parliamentary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4.2128183124245967E-3"/>
                  <c:y val="-8.5435540489894261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EC8-4343-8C6F-94B9940C63EA}"/>
                </c:ext>
              </c:extLst>
            </c:dLbl>
            <c:dLbl>
              <c:idx val="4"/>
              <c:layout>
                <c:manualLayout>
                  <c:x val="-0.102880658436214"/>
                  <c:y val="1.699311023998323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8AD-46CB-B0BB-C25F5D994F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'Figure 3-'!$N$19:$R$20</c:f>
              <c:multiLvlStrCache>
                <c:ptCount val="5"/>
                <c:lvl>
                  <c:pt idx="0">
                    <c:v>Incumbent</c:v>
                  </c:pt>
                  <c:pt idx="1">
                    <c:v>Opposition</c:v>
                  </c:pt>
                  <c:pt idx="2">
                    <c:v>Incumbent</c:v>
                  </c:pt>
                  <c:pt idx="3">
                    <c:v>Opposition</c:v>
                  </c:pt>
                  <c:pt idx="4">
                    <c:v>Independents</c:v>
                  </c:pt>
                </c:lvl>
                <c:lvl>
                  <c:pt idx="0">
                    <c:v>Tanzania 2015</c:v>
                  </c:pt>
                  <c:pt idx="2">
                    <c:v>Uganda 2016</c:v>
                  </c:pt>
                </c:lvl>
              </c:multiLvlStrCache>
            </c:multiLvlStrRef>
          </c:cat>
          <c:val>
            <c:numRef>
              <c:f>'Figure 3-'!$N$23:$R$23</c:f>
              <c:numCache>
                <c:formatCode>General</c:formatCode>
                <c:ptCount val="5"/>
                <c:pt idx="0">
                  <c:v>52737</c:v>
                </c:pt>
                <c:pt idx="1">
                  <c:v>33400</c:v>
                </c:pt>
                <c:pt idx="2">
                  <c:v>49766</c:v>
                </c:pt>
                <c:pt idx="3">
                  <c:v>28304</c:v>
                </c:pt>
                <c:pt idx="4">
                  <c:v>131579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AD-46CB-B0BB-C25F5D994F4B}"/>
            </c:ext>
          </c:extLst>
        </c:ser>
        <c:ser>
          <c:idx val="3"/>
          <c:order val="3"/>
          <c:tx>
            <c:strRef>
              <c:f>'Figure 3-'!$M$24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8806584362139918E-2"/>
                  <c:y val="-3.641380765710694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8AD-46CB-B0BB-C25F5D994F4B}"/>
                </c:ext>
              </c:extLst>
            </c:dLbl>
            <c:dLbl>
              <c:idx val="1"/>
              <c:layout>
                <c:manualLayout>
                  <c:x val="1.0288065843621325E-2"/>
                  <c:y val="-4.126898201138786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8AD-46CB-B0BB-C25F5D994F4B}"/>
                </c:ext>
              </c:extLst>
            </c:dLbl>
            <c:dLbl>
              <c:idx val="3"/>
              <c:layout>
                <c:manualLayout>
                  <c:x val="2.0576131687242798E-2"/>
                  <c:y val="-2.913104612568564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8AD-46CB-B0BB-C25F5D994F4B}"/>
                </c:ext>
              </c:extLst>
            </c:dLbl>
            <c:dLbl>
              <c:idx val="4"/>
              <c:layout>
                <c:manualLayout>
                  <c:x val="2.7143158031172031E-2"/>
                  <c:y val="-1.225338963806395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8AD-46CB-B0BB-C25F5D994F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'Figure 3-'!$N$19:$R$20</c:f>
              <c:multiLvlStrCache>
                <c:ptCount val="5"/>
                <c:lvl>
                  <c:pt idx="0">
                    <c:v>Incumbent</c:v>
                  </c:pt>
                  <c:pt idx="1">
                    <c:v>Opposition</c:v>
                  </c:pt>
                  <c:pt idx="2">
                    <c:v>Incumbent</c:v>
                  </c:pt>
                  <c:pt idx="3">
                    <c:v>Opposition</c:v>
                  </c:pt>
                  <c:pt idx="4">
                    <c:v>Independents</c:v>
                  </c:pt>
                </c:lvl>
                <c:lvl>
                  <c:pt idx="0">
                    <c:v>Tanzania 2015</c:v>
                  </c:pt>
                  <c:pt idx="2">
                    <c:v>Uganda 2016</c:v>
                  </c:pt>
                </c:lvl>
              </c:multiLvlStrCache>
            </c:multiLvlStrRef>
          </c:cat>
          <c:val>
            <c:numRef>
              <c:f>'Figure 3-'!$N$24:$R$24</c:f>
              <c:numCache>
                <c:formatCode>General</c:formatCode>
                <c:ptCount val="5"/>
                <c:pt idx="0">
                  <c:v>55424</c:v>
                </c:pt>
                <c:pt idx="1">
                  <c:v>34404</c:v>
                </c:pt>
                <c:pt idx="2">
                  <c:v>74015</c:v>
                </c:pt>
                <c:pt idx="3">
                  <c:v>31228</c:v>
                </c:pt>
                <c:pt idx="4">
                  <c:v>131579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AD-46CB-B0BB-C25F5D994F4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46557712"/>
        <c:axId val="84656020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'Figure 3-'!$M$21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multiLvlStrRef>
                    <c:extLst>
                      <c:ext uri="{02D57815-91ED-43cb-92C2-25804820EDAC}">
                        <c15:formulaRef>
                          <c15:sqref>'Figure 3-'!$N$19:$R$20</c15:sqref>
                        </c15:formulaRef>
                      </c:ext>
                    </c:extLst>
                    <c:multiLvlStrCache>
                      <c:ptCount val="5"/>
                      <c:lvl>
                        <c:pt idx="0">
                          <c:v>Incumbent</c:v>
                        </c:pt>
                        <c:pt idx="1">
                          <c:v>Opposition</c:v>
                        </c:pt>
                        <c:pt idx="2">
                          <c:v>Incumbent</c:v>
                        </c:pt>
                        <c:pt idx="3">
                          <c:v>Opposition</c:v>
                        </c:pt>
                        <c:pt idx="4">
                          <c:v>Independents</c:v>
                        </c:pt>
                      </c:lvl>
                      <c:lvl>
                        <c:pt idx="0">
                          <c:v>Tanzania 2015</c:v>
                        </c:pt>
                        <c:pt idx="2">
                          <c:v>Uganda 2016</c:v>
                        </c:pt>
                      </c:lvl>
                    </c:multiLvlStrCache>
                  </c:multiLvlStrRef>
                </c:cat>
                <c:val>
                  <c:numRef>
                    <c:extLst>
                      <c:ext uri="{02D57815-91ED-43cb-92C2-25804820EDAC}">
                        <c15:formulaRef>
                          <c15:sqref>'Figure 3-'!$N$21:$R$21</c15:sqref>
                        </c15:formulaRef>
                      </c:ext>
                    </c:extLst>
                    <c:numCache>
                      <c:formatCode>General</c:formatCode>
                      <c:ptCount val="5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08AD-46CB-B0BB-C25F5D994F4B}"/>
                  </c:ext>
                </c:extLst>
              </c15:ser>
            </c15:filteredBarSeries>
          </c:ext>
        </c:extLst>
      </c:barChart>
      <c:catAx>
        <c:axId val="846557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6560208"/>
        <c:crosses val="autoZero"/>
        <c:auto val="1"/>
        <c:lblAlgn val="ctr"/>
        <c:lblOffset val="100"/>
        <c:noMultiLvlLbl val="0"/>
      </c:catAx>
      <c:valAx>
        <c:axId val="846560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6557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588516454372691"/>
          <c:y val="1.2456040739615931E-3"/>
          <c:w val="0.5861543735854301"/>
          <c:h val="0.124265311667104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'Figure 4'!$N$7</c:f>
              <c:strCache>
                <c:ptCount val="1"/>
                <c:pt idx="0">
                  <c:v>Primary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'Figure 4'!$O$4:$R$5</c:f>
              <c:multiLvlStrCache>
                <c:ptCount val="4"/>
                <c:lvl>
                  <c:pt idx="0">
                    <c:v>Male</c:v>
                  </c:pt>
                  <c:pt idx="1">
                    <c:v>Female</c:v>
                  </c:pt>
                  <c:pt idx="2">
                    <c:v>Male</c:v>
                  </c:pt>
                  <c:pt idx="3">
                    <c:v>Female</c:v>
                  </c:pt>
                </c:lvl>
                <c:lvl>
                  <c:pt idx="0">
                    <c:v>Tanzania 2015</c:v>
                  </c:pt>
                  <c:pt idx="2">
                    <c:v>Uganda 2016</c:v>
                  </c:pt>
                </c:lvl>
              </c:multiLvlStrCache>
            </c:multiLvlStrRef>
          </c:cat>
          <c:val>
            <c:numRef>
              <c:f>'Figure 4'!$O$7:$R$7</c:f>
              <c:numCache>
                <c:formatCode>General</c:formatCode>
                <c:ptCount val="4"/>
                <c:pt idx="0">
                  <c:v>1808</c:v>
                </c:pt>
                <c:pt idx="1">
                  <c:v>2461</c:v>
                </c:pt>
                <c:pt idx="2">
                  <c:v>243</c:v>
                </c:pt>
                <c:pt idx="3">
                  <c:v>27778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D5-4E06-92D2-314FBD149492}"/>
            </c:ext>
          </c:extLst>
        </c:ser>
        <c:ser>
          <c:idx val="2"/>
          <c:order val="2"/>
          <c:tx>
            <c:strRef>
              <c:f>'Figure 4'!$N$8</c:f>
              <c:strCache>
                <c:ptCount val="1"/>
                <c:pt idx="0">
                  <c:v>Parliamentary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9259259259259262E-2"/>
                  <c:y val="2.12765957446808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1D5-4E06-92D2-314FBD149492}"/>
                </c:ext>
              </c:extLst>
            </c:dLbl>
            <c:dLbl>
              <c:idx val="1"/>
              <c:layout>
                <c:manualLayout>
                  <c:x val="-6.1375661375661451E-2"/>
                  <c:y val="2.836879432624113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1D5-4E06-92D2-314FBD149492}"/>
                </c:ext>
              </c:extLst>
            </c:dLbl>
            <c:dLbl>
              <c:idx val="2"/>
              <c:layout>
                <c:manualLayout>
                  <c:x val="-4.8677248677248756E-2"/>
                  <c:y val="-3.30969267139479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1D5-4E06-92D2-314FBD1494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'Figure 4'!$O$4:$R$5</c:f>
              <c:multiLvlStrCache>
                <c:ptCount val="4"/>
                <c:lvl>
                  <c:pt idx="0">
                    <c:v>Male</c:v>
                  </c:pt>
                  <c:pt idx="1">
                    <c:v>Female</c:v>
                  </c:pt>
                  <c:pt idx="2">
                    <c:v>Male</c:v>
                  </c:pt>
                  <c:pt idx="3">
                    <c:v>Female</c:v>
                  </c:pt>
                </c:lvl>
                <c:lvl>
                  <c:pt idx="0">
                    <c:v>Tanzania 2015</c:v>
                  </c:pt>
                  <c:pt idx="2">
                    <c:v>Uganda 2016</c:v>
                  </c:pt>
                </c:lvl>
              </c:multiLvlStrCache>
            </c:multiLvlStrRef>
          </c:cat>
          <c:val>
            <c:numRef>
              <c:f>'Figure 4'!$O$8:$R$8</c:f>
              <c:numCache>
                <c:formatCode>General</c:formatCode>
                <c:ptCount val="4"/>
                <c:pt idx="0">
                  <c:v>37619</c:v>
                </c:pt>
                <c:pt idx="1">
                  <c:v>43446</c:v>
                </c:pt>
                <c:pt idx="2">
                  <c:v>50368</c:v>
                </c:pt>
                <c:pt idx="3">
                  <c:v>48538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D5-4E06-92D2-314FBD149492}"/>
            </c:ext>
          </c:extLst>
        </c:ser>
        <c:ser>
          <c:idx val="3"/>
          <c:order val="3"/>
          <c:tx>
            <c:strRef>
              <c:f>'Figure 4'!$N$9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'Figure 4'!$O$4:$R$5</c:f>
              <c:multiLvlStrCache>
                <c:ptCount val="4"/>
                <c:lvl>
                  <c:pt idx="0">
                    <c:v>Male</c:v>
                  </c:pt>
                  <c:pt idx="1">
                    <c:v>Female</c:v>
                  </c:pt>
                  <c:pt idx="2">
                    <c:v>Male</c:v>
                  </c:pt>
                  <c:pt idx="3">
                    <c:v>Female</c:v>
                  </c:pt>
                </c:lvl>
                <c:lvl>
                  <c:pt idx="0">
                    <c:v>Tanzania 2015</c:v>
                  </c:pt>
                  <c:pt idx="2">
                    <c:v>Uganda 2016</c:v>
                  </c:pt>
                </c:lvl>
              </c:multiLvlStrCache>
            </c:multiLvlStrRef>
          </c:cat>
          <c:val>
            <c:numRef>
              <c:f>'Figure 4'!$O$9:$R$9</c:f>
              <c:numCache>
                <c:formatCode>General</c:formatCode>
                <c:ptCount val="4"/>
                <c:pt idx="0">
                  <c:v>39427</c:v>
                </c:pt>
                <c:pt idx="1">
                  <c:v>45907</c:v>
                </c:pt>
                <c:pt idx="2">
                  <c:v>50611</c:v>
                </c:pt>
                <c:pt idx="3">
                  <c:v>76316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D5-4E06-92D2-314FBD14949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75776208"/>
        <c:axId val="107577662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'Figure 4'!$N$6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8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multiLvlStrRef>
                    <c:extLst>
                      <c:ext uri="{02D57815-91ED-43cb-92C2-25804820EDAC}">
                        <c15:formulaRef>
                          <c15:sqref>'Figure 4'!$O$4:$R$5</c15:sqref>
                        </c15:formulaRef>
                      </c:ext>
                    </c:extLst>
                    <c:multiLvlStrCache>
                      <c:ptCount val="4"/>
                      <c:lvl>
                        <c:pt idx="0">
                          <c:v>Male</c:v>
                        </c:pt>
                        <c:pt idx="1">
                          <c:v>Female</c:v>
                        </c:pt>
                        <c:pt idx="2">
                          <c:v>Male</c:v>
                        </c:pt>
                        <c:pt idx="3">
                          <c:v>Female</c:v>
                        </c:pt>
                      </c:lvl>
                      <c:lvl>
                        <c:pt idx="0">
                          <c:v>Tanzania 2015</c:v>
                        </c:pt>
                        <c:pt idx="2">
                          <c:v>Uganda 2016</c:v>
                        </c:pt>
                      </c:lvl>
                    </c:multiLvlStrCache>
                  </c:multiLvlStrRef>
                </c:cat>
                <c:val>
                  <c:numRef>
                    <c:extLst>
                      <c:ext uri="{02D57815-91ED-43cb-92C2-25804820EDAC}">
                        <c15:formulaRef>
                          <c15:sqref>'Figure 4'!$O$6:$R$6</c15:sqref>
                        </c15:formulaRef>
                      </c:ext>
                    </c:extLst>
                    <c:numCache>
                      <c:formatCode>General</c:formatCode>
                      <c:ptCount val="4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F1D5-4E06-92D2-314FBD149492}"/>
                  </c:ext>
                </c:extLst>
              </c15:ser>
            </c15:filteredBarSeries>
          </c:ext>
        </c:extLst>
      </c:barChart>
      <c:catAx>
        <c:axId val="1075776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75776624"/>
        <c:crosses val="autoZero"/>
        <c:auto val="1"/>
        <c:lblAlgn val="ctr"/>
        <c:lblOffset val="100"/>
        <c:noMultiLvlLbl val="0"/>
      </c:catAx>
      <c:valAx>
        <c:axId val="1075776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75776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'Figure 5-8'!$P$17</c:f>
              <c:strCache>
                <c:ptCount val="1"/>
                <c:pt idx="0">
                  <c:v>Cost in USD (million)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9.8852612866925926E-2"/>
                  <c:y val="-6.144393241167448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0D9-4659-8DB1-526DFBCB46D1}"/>
                </c:ext>
              </c:extLst>
            </c:dLbl>
            <c:dLbl>
              <c:idx val="5"/>
              <c:layout>
                <c:manualLayout>
                  <c:x val="-7.2962642830350172E-2"/>
                  <c:y val="2.76497695852534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0D9-4659-8DB1-526DFBCB46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'Figure 5-8'!$Q$15:$V$16</c:f>
              <c:multiLvlStrCache>
                <c:ptCount val="6"/>
                <c:lvl>
                  <c:pt idx="0">
                    <c:v>Incumbent</c:v>
                  </c:pt>
                  <c:pt idx="1">
                    <c:v>Opposition</c:v>
                  </c:pt>
                  <c:pt idx="2">
                    <c:v>Total</c:v>
                  </c:pt>
                  <c:pt idx="3">
                    <c:v>Incumbent</c:v>
                  </c:pt>
                  <c:pt idx="4">
                    <c:v>Opposition</c:v>
                  </c:pt>
                  <c:pt idx="5">
                    <c:v>Total</c:v>
                  </c:pt>
                </c:lvl>
                <c:lvl>
                  <c:pt idx="0">
                    <c:v>Tanzania 2015</c:v>
                  </c:pt>
                  <c:pt idx="3">
                    <c:v>Uganda 2016</c:v>
                  </c:pt>
                </c:lvl>
              </c:multiLvlStrCache>
            </c:multiLvlStrRef>
          </c:cat>
          <c:val>
            <c:numRef>
              <c:f>'Figure 5-8'!$Q$17:$V$17</c:f>
              <c:numCache>
                <c:formatCode>General</c:formatCode>
                <c:ptCount val="6"/>
                <c:pt idx="0">
                  <c:v>11</c:v>
                </c:pt>
                <c:pt idx="1">
                  <c:v>6</c:v>
                </c:pt>
                <c:pt idx="2">
                  <c:v>17</c:v>
                </c:pt>
                <c:pt idx="3">
                  <c:v>231</c:v>
                </c:pt>
                <c:pt idx="4">
                  <c:v>20</c:v>
                </c:pt>
                <c:pt idx="5">
                  <c:v>251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D9-4659-8DB1-526DFBCB46D1}"/>
            </c:ext>
          </c:extLst>
        </c:ser>
        <c:ser>
          <c:idx val="1"/>
          <c:order val="1"/>
          <c:tx>
            <c:strRef>
              <c:f>'Figure 5-8'!$P$18</c:f>
              <c:strCache>
                <c:ptCount val="1"/>
                <c:pt idx="0">
                  <c:v>Cost in 2010 constant dollars (million)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'Figure 5-8'!$Q$15:$V$16</c:f>
              <c:multiLvlStrCache>
                <c:ptCount val="6"/>
                <c:lvl>
                  <c:pt idx="0">
                    <c:v>Incumbent</c:v>
                  </c:pt>
                  <c:pt idx="1">
                    <c:v>Opposition</c:v>
                  </c:pt>
                  <c:pt idx="2">
                    <c:v>Total</c:v>
                  </c:pt>
                  <c:pt idx="3">
                    <c:v>Incumbent</c:v>
                  </c:pt>
                  <c:pt idx="4">
                    <c:v>Opposition</c:v>
                  </c:pt>
                  <c:pt idx="5">
                    <c:v>Total</c:v>
                  </c:pt>
                </c:lvl>
                <c:lvl>
                  <c:pt idx="0">
                    <c:v>Tanzania 2015</c:v>
                  </c:pt>
                  <c:pt idx="3">
                    <c:v>Uganda 2016</c:v>
                  </c:pt>
                </c:lvl>
              </c:multiLvlStrCache>
            </c:multiLvlStrRef>
          </c:cat>
          <c:val>
            <c:numRef>
              <c:f>'Figure 5-8'!$Q$18:$V$18</c:f>
              <c:numCache>
                <c:formatCode>0</c:formatCode>
                <c:ptCount val="6"/>
                <c:pt idx="0">
                  <c:v>9.2965725754411697</c:v>
                </c:pt>
                <c:pt idx="1">
                  <c:v>5.2510261916152983</c:v>
                </c:pt>
                <c:pt idx="2">
                  <c:v>14.547598767056467</c:v>
                </c:pt>
                <c:pt idx="3">
                  <c:v>232.7135567066112</c:v>
                </c:pt>
                <c:pt idx="4">
                  <c:v>19.73646620169994</c:v>
                </c:pt>
                <c:pt idx="5">
                  <c:v>252.45002290831115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D9-4659-8DB1-526DFBCB46D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93647776"/>
        <c:axId val="693653600"/>
      </c:barChart>
      <c:catAx>
        <c:axId val="69364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3653600"/>
        <c:crosses val="autoZero"/>
        <c:auto val="1"/>
        <c:lblAlgn val="ctr"/>
        <c:lblOffset val="100"/>
        <c:noMultiLvlLbl val="0"/>
      </c:catAx>
      <c:valAx>
        <c:axId val="693653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3647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8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Presidential </a:t>
            </a:r>
            <a:r>
              <a:rPr lang="en-US" dirty="0"/>
              <a:t>campaign costs in the 2010s, Tanzania, Uganda and USA (</a:t>
            </a:r>
            <a:r>
              <a:rPr lang="en-US" dirty="0" smtClean="0"/>
              <a:t>cost</a:t>
            </a:r>
            <a:r>
              <a:rPr lang="en-US" baseline="0" dirty="0" smtClean="0"/>
              <a:t> as </a:t>
            </a:r>
            <a:r>
              <a:rPr lang="en-US" dirty="0" smtClean="0"/>
              <a:t>percentage of </a:t>
            </a:r>
            <a:r>
              <a:rPr lang="en-US" sz="2880" b="0" i="0" u="none" strike="noStrike" baseline="0" dirty="0" smtClean="0">
                <a:effectLst/>
              </a:rPr>
              <a:t>GDP</a:t>
            </a:r>
            <a:r>
              <a:rPr lang="en-US" dirty="0" smtClean="0"/>
              <a:t>) </a:t>
            </a:r>
            <a:endParaRPr lang="en-US" dirty="0"/>
          </a:p>
        </c:rich>
      </c:tx>
      <c:layout>
        <c:manualLayout>
          <c:xMode val="edge"/>
          <c:yMode val="edge"/>
          <c:x val="0.1378744664226356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928258967629044E-2"/>
          <c:y val="0.19486111111111112"/>
          <c:w val="0.8966272965879265"/>
          <c:h val="0.64358085447652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Presidential!$A$66</c:f>
              <c:strCache>
                <c:ptCount val="1"/>
                <c:pt idx="0">
                  <c:v>cost/GDP (percentage)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Presidential!$B$62:$G$63</c:f>
              <c:multiLvlStrCache>
                <c:ptCount val="6"/>
                <c:lvl>
                  <c:pt idx="0">
                    <c:v>2010</c:v>
                  </c:pt>
                  <c:pt idx="1">
                    <c:v>2015</c:v>
                  </c:pt>
                  <c:pt idx="2">
                    <c:v>2011</c:v>
                  </c:pt>
                  <c:pt idx="3">
                    <c:v>2016</c:v>
                  </c:pt>
                  <c:pt idx="4">
                    <c:v>2012</c:v>
                  </c:pt>
                  <c:pt idx="5">
                    <c:v>2016</c:v>
                  </c:pt>
                </c:lvl>
                <c:lvl>
                  <c:pt idx="0">
                    <c:v>Tanzania</c:v>
                  </c:pt>
                  <c:pt idx="2">
                    <c:v>Uganda</c:v>
                  </c:pt>
                  <c:pt idx="4">
                    <c:v>USA</c:v>
                  </c:pt>
                </c:lvl>
              </c:multiLvlStrCache>
            </c:multiLvlStrRef>
          </c:cat>
          <c:val>
            <c:numRef>
              <c:f>Presidential!$B$66:$G$66</c:f>
              <c:numCache>
                <c:formatCode>General</c:formatCode>
                <c:ptCount val="6"/>
                <c:pt idx="0">
                  <c:v>0.03</c:v>
                </c:pt>
                <c:pt idx="1">
                  <c:v>0.03</c:v>
                </c:pt>
                <c:pt idx="2">
                  <c:v>0.12</c:v>
                </c:pt>
                <c:pt idx="3">
                  <c:v>0.86</c:v>
                </c:pt>
                <c:pt idx="4">
                  <c:v>0.02</c:v>
                </c:pt>
                <c:pt idx="5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F7-4452-BEF7-A6839673105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96933695"/>
        <c:axId val="1496931199"/>
      </c:barChart>
      <c:catAx>
        <c:axId val="14969336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6931199"/>
        <c:crosses val="autoZero"/>
        <c:auto val="1"/>
        <c:lblAlgn val="ctr"/>
        <c:lblOffset val="100"/>
        <c:noMultiLvlLbl val="0"/>
      </c:catAx>
      <c:valAx>
        <c:axId val="14969311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69336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7916B3-BBDA-4021-861E-150F52448A31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C7F65-193F-40BB-9BCD-1F220DECF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292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723407-BD2F-4515-881C-54B753CA435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55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723407-BD2F-4515-881C-54B753CA435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1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723407-BD2F-4515-881C-54B753CA435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11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C7F65-193F-40BB-9BCD-1F220DECF34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36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0A359-2FB3-4847-9D97-3491754AA7F9}" type="datetimeFigureOut">
              <a:rPr lang="en-US"/>
              <a:pPr>
                <a:defRPr/>
              </a:pPr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82176-A547-F94B-AC51-D6E9C882C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4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C5DAC-1A13-D34F-9418-D6257772B49C}" type="datetimeFigureOut">
              <a:rPr lang="en-US"/>
              <a:pPr>
                <a:defRPr/>
              </a:pPr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610A8-B29A-B34A-A0B5-3DF26A2EB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69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91201"/>
            <a:ext cx="2743200" cy="5434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91201"/>
            <a:ext cx="8026400" cy="543496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C0D93-568E-6D41-8E6D-0963A71A503C}" type="datetimeFigureOut">
              <a:rPr lang="en-US"/>
              <a:pPr>
                <a:defRPr/>
              </a:pPr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D0221-73D0-6245-9CCD-73A1D8FCB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51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8603A-2399-D64A-8203-C8F297F981E8}" type="datetimeFigureOut">
              <a:rPr lang="en-US"/>
              <a:pPr>
                <a:defRPr/>
              </a:pPr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2C605-4958-CF43-AA48-80339EFDB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71F39-3D09-F149-B1A1-DC2A7DB4A435}" type="datetimeFigureOut">
              <a:rPr lang="en-US"/>
              <a:pPr>
                <a:defRPr/>
              </a:pPr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6BD0F-ABBC-C14D-BC96-77BE126A74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8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68501"/>
            <a:ext cx="5384800" cy="4157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68501"/>
            <a:ext cx="5384800" cy="4157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7E973-E761-9943-801C-DE1E51E28431}" type="datetimeFigureOut">
              <a:rPr lang="en-US"/>
              <a:pPr>
                <a:defRPr/>
              </a:pPr>
              <a:t>6/10/2025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5E9FC-F6D5-0349-BBED-EA7D7A9BC4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6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968500"/>
            <a:ext cx="5386917" cy="10626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3031200"/>
            <a:ext cx="5386917" cy="3094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968501"/>
            <a:ext cx="5389033" cy="10626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3031199"/>
            <a:ext cx="5389033" cy="309496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CE534-2B3A-FA4B-B87A-8AC244117610}" type="datetimeFigureOut">
              <a:rPr lang="en-US"/>
              <a:pPr>
                <a:defRPr/>
              </a:pPr>
              <a:t>6/10/2025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B94E0-5E06-6D42-A41D-50D581B409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9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DFFB5-C0BC-DE4D-9A38-E0EE75FC9E15}" type="datetimeFigureOut">
              <a:rPr lang="en-US"/>
              <a:pPr>
                <a:defRPr/>
              </a:pPr>
              <a:t>6/10/2025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B7D4D-4E81-5B40-91F6-CF14C25F8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28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42570F-F7E3-1F40-B6F3-59FE945D5A70}" type="datetimeFigureOut">
              <a:rPr lang="en-US"/>
              <a:pPr>
                <a:defRPr/>
              </a:pPr>
              <a:t>6/10/2025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B2FA7-4FDB-5643-811E-7991DEE50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30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662400"/>
            <a:ext cx="4011084" cy="7727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662401"/>
            <a:ext cx="6815667" cy="5463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1E9B0-C3DF-544F-BB14-A487ECCC7F43}" type="datetimeFigureOut">
              <a:rPr lang="en-US"/>
              <a:pPr>
                <a:defRPr/>
              </a:pPr>
              <a:t>6/10/2025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DD8B14-AE1E-054C-8668-93D0F0400A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402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720001"/>
            <a:ext cx="7315200" cy="4007574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4B1CF-5E0C-5D41-A3E2-D78942339385}" type="datetimeFigureOut">
              <a:rPr lang="en-US"/>
              <a:pPr>
                <a:defRPr/>
              </a:pPr>
              <a:t>6/10/2025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F0004-A563-C64B-9FAD-6198662E1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90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900114"/>
            <a:ext cx="10972800" cy="106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Headline Line One</a:t>
            </a:r>
            <a:br>
              <a:rPr lang="en-US" dirty="0"/>
            </a:br>
            <a:r>
              <a:rPr lang="en-US" dirty="0"/>
              <a:t>Headline Line Two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3022601"/>
            <a:ext cx="10972800" cy="310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944504B-B211-B34D-97AF-78446C71FCDD}" type="datetimeFigureOut">
              <a:rPr lang="en-US" smtClean="0"/>
              <a:pPr>
                <a:defRPr/>
              </a:pPr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EF7D53D-272A-624E-BE3D-99D13E2B4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28" y="127419"/>
            <a:ext cx="8021672" cy="4327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"/>
          <a:ea typeface="ＭＳ Ｐゴシック" charset="0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000" kern="12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CEC19-C305-C7C5-60BA-FDB3069915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130426"/>
            <a:ext cx="11938570" cy="1470025"/>
          </a:xfrm>
        </p:spPr>
        <p:txBody>
          <a:bodyPr>
            <a:noAutofit/>
          </a:bodyPr>
          <a:lstStyle/>
          <a:p>
            <a:r>
              <a:rPr lang="en-US" sz="4800" dirty="0" smtClean="0">
                <a:latin typeface="+mn-lt"/>
              </a:rPr>
              <a:t>Campaign </a:t>
            </a:r>
            <a:r>
              <a:rPr lang="en-US" sz="4800" dirty="0">
                <a:latin typeface="+mn-lt"/>
              </a:rPr>
              <a:t>F</a:t>
            </a:r>
            <a:r>
              <a:rPr lang="en-US" sz="4800" dirty="0" smtClean="0">
                <a:latin typeface="+mn-lt"/>
              </a:rPr>
              <a:t>inancing </a:t>
            </a:r>
            <a:r>
              <a:rPr lang="en-US" sz="4800" dirty="0">
                <a:latin typeface="+mn-lt"/>
              </a:rPr>
              <a:t>in Tanzania and Uganda during the 2010s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517924-F8DD-AEE1-9463-A66ECE4C6B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6175" y="4050586"/>
            <a:ext cx="10746769" cy="175260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3600" dirty="0" smtClean="0">
                <a:solidFill>
                  <a:schemeClr val="tx1"/>
                </a:solidFill>
              </a:rPr>
              <a:t>Moses </a:t>
            </a:r>
            <a:r>
              <a:rPr lang="en-US" sz="3600" dirty="0" smtClean="0">
                <a:solidFill>
                  <a:schemeClr val="tx1"/>
                </a:solidFill>
              </a:rPr>
              <a:t>Khisa (with Jamal </a:t>
            </a:r>
            <a:r>
              <a:rPr lang="en-US" sz="3600" dirty="0">
                <a:solidFill>
                  <a:schemeClr val="tx1"/>
                </a:solidFill>
              </a:rPr>
              <a:t>Msami &amp; Ole </a:t>
            </a:r>
            <a:r>
              <a:rPr lang="en-US" sz="3600" dirty="0" err="1" smtClean="0">
                <a:solidFill>
                  <a:schemeClr val="tx1"/>
                </a:solidFill>
              </a:rPr>
              <a:t>Therkildsen</a:t>
            </a:r>
            <a:r>
              <a:rPr lang="en-US" sz="3600" dirty="0" smtClean="0">
                <a:solidFill>
                  <a:schemeClr val="tx1"/>
                </a:solidFill>
              </a:rPr>
              <a:t>)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99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0D50A-B372-DB36-1ECD-DBEFBAFED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63808"/>
            <a:ext cx="10972800" cy="733477"/>
          </a:xfrm>
        </p:spPr>
        <p:txBody>
          <a:bodyPr/>
          <a:lstStyle/>
          <a:p>
            <a:r>
              <a:rPr lang="en-US" b="1" dirty="0" smtClean="0"/>
              <a:t>Campaign Financing for Presidential Elections</a:t>
            </a:r>
            <a:endParaRPr lang="en-US" b="1" dirty="0"/>
          </a:p>
        </p:txBody>
      </p:sp>
      <p:graphicFrame>
        <p:nvGraphicFramePr>
          <p:cNvPr id="11" name="Diagram 6">
            <a:extLst>
              <a:ext uri="{FF2B5EF4-FFF2-40B4-BE49-F238E27FC236}">
                <a16:creationId xmlns:a16="http://schemas.microsoft.com/office/drawing/2014/main" id="{FAF93720-DC21-4C4C-AF83-60682E3A16C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00603066"/>
              </p:ext>
            </p:extLst>
          </p:nvPr>
        </p:nvGraphicFramePr>
        <p:xfrm>
          <a:off x="236306" y="1397285"/>
          <a:ext cx="11126911" cy="5302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165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99A0E25-033D-7D35-1942-B2C8838F9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543649"/>
            <a:ext cx="10972800" cy="712929"/>
          </a:xfrm>
        </p:spPr>
        <p:txBody>
          <a:bodyPr/>
          <a:lstStyle/>
          <a:p>
            <a:r>
              <a:rPr lang="en-US" b="1" dirty="0" smtClean="0"/>
              <a:t>Campaign Financing </a:t>
            </a:r>
            <a:r>
              <a:rPr lang="en-US" b="1" dirty="0"/>
              <a:t>- Presidential</a:t>
            </a:r>
          </a:p>
        </p:txBody>
      </p:sp>
      <p:graphicFrame>
        <p:nvGraphicFramePr>
          <p:cNvPr id="9" name="Diagram 10">
            <a:extLst>
              <a:ext uri="{FF2B5EF4-FFF2-40B4-BE49-F238E27FC236}">
                <a16:creationId xmlns:a16="http://schemas.microsoft.com/office/drawing/2014/main" id="{F03BF7DE-E38F-439D-960D-2A902F3BB5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0437940"/>
              </p:ext>
            </p:extLst>
          </p:nvPr>
        </p:nvGraphicFramePr>
        <p:xfrm>
          <a:off x="380999" y="1417833"/>
          <a:ext cx="11691135" cy="4911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304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031692A-6BEF-9DE5-C7B8-2A4D5E44F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514" y="585627"/>
            <a:ext cx="10515600" cy="875974"/>
          </a:xfrm>
        </p:spPr>
        <p:txBody>
          <a:bodyPr/>
          <a:lstStyle/>
          <a:p>
            <a:r>
              <a:rPr lang="en-US" b="1" dirty="0" smtClean="0"/>
              <a:t>Presidential </a:t>
            </a:r>
            <a:r>
              <a:rPr lang="en-US" b="1" dirty="0"/>
              <a:t>Sources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8B4E155B-4F5B-CD55-D998-CDA96D4D4A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1569188"/>
              </p:ext>
            </p:extLst>
          </p:nvPr>
        </p:nvGraphicFramePr>
        <p:xfrm>
          <a:off x="99316" y="1226750"/>
          <a:ext cx="12092684" cy="565393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274862">
                  <a:extLst>
                    <a:ext uri="{9D8B030D-6E8A-4147-A177-3AD203B41FA5}">
                      <a16:colId xmlns:a16="http://schemas.microsoft.com/office/drawing/2014/main" val="3462127755"/>
                    </a:ext>
                  </a:extLst>
                </a:gridCol>
                <a:gridCol w="3811390">
                  <a:extLst>
                    <a:ext uri="{9D8B030D-6E8A-4147-A177-3AD203B41FA5}">
                      <a16:colId xmlns:a16="http://schemas.microsoft.com/office/drawing/2014/main" val="2442092143"/>
                    </a:ext>
                  </a:extLst>
                </a:gridCol>
                <a:gridCol w="3135794">
                  <a:extLst>
                    <a:ext uri="{9D8B030D-6E8A-4147-A177-3AD203B41FA5}">
                      <a16:colId xmlns:a16="http://schemas.microsoft.com/office/drawing/2014/main" val="4011975946"/>
                    </a:ext>
                  </a:extLst>
                </a:gridCol>
                <a:gridCol w="2870638">
                  <a:extLst>
                    <a:ext uri="{9D8B030D-6E8A-4147-A177-3AD203B41FA5}">
                      <a16:colId xmlns:a16="http://schemas.microsoft.com/office/drawing/2014/main" val="3368896892"/>
                    </a:ext>
                  </a:extLst>
                </a:gridCol>
              </a:tblGrid>
              <a:tr h="371081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u="sng" dirty="0">
                          <a:effectLst/>
                        </a:rPr>
                        <a:t>Incumbent/Ruling Party</a:t>
                      </a:r>
                      <a:endParaRPr lang="en-US" sz="2400" b="1" u="sng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u="sng" dirty="0">
                          <a:effectLst/>
                        </a:rPr>
                        <a:t>Opposition</a:t>
                      </a:r>
                      <a:endParaRPr lang="en-US" sz="2400" b="1" u="sng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5332431"/>
                  </a:ext>
                </a:extLst>
              </a:tr>
              <a:tr h="46611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Tanzania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tc>
                  <a:txBody>
                    <a:bodyPr/>
                    <a:lstStyle/>
                    <a:p>
                      <a:pPr marL="34925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Uganda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Tanzania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Uganda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extLst>
                  <a:ext uri="{0D108BD9-81ED-4DB2-BD59-A6C34878D82A}">
                    <a16:rowId xmlns:a16="http://schemas.microsoft.com/office/drawing/2014/main" val="2214056687"/>
                  </a:ext>
                </a:extLst>
              </a:tr>
              <a:tr h="117955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Local businesses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Local businesses</a:t>
                      </a:r>
                      <a:endParaRPr lang="en-US" sz="2400">
                        <a:effectLst/>
                      </a:endParaRP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Local businesses 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Local businesses 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extLst>
                  <a:ext uri="{0D108BD9-81ED-4DB2-BD59-A6C34878D82A}">
                    <a16:rowId xmlns:a16="http://schemas.microsoft.com/office/drawing/2014/main" val="361170248"/>
                  </a:ext>
                </a:extLst>
              </a:tr>
              <a:tr h="1655171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Official government budgets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Official government  budgets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Official government budgets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Foreign sources/donors 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extLst>
                  <a:ext uri="{0D108BD9-81ED-4DB2-BD59-A6C34878D82A}">
                    <a16:rowId xmlns:a16="http://schemas.microsoft.com/office/drawing/2014/main" val="3992710596"/>
                  </a:ext>
                </a:extLst>
              </a:tr>
              <a:tr h="624658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Supporters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Foreign sources/donors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Personal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Personal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extLst>
                  <a:ext uri="{0D108BD9-81ED-4DB2-BD59-A6C34878D82A}">
                    <a16:rowId xmlns:a16="http://schemas.microsoft.com/office/drawing/2014/main" val="2871491636"/>
                  </a:ext>
                </a:extLst>
              </a:tr>
              <a:tr h="786599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Large domestic companies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Large domestic companies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Supporters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Supporters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046" marR="18046" marT="0" marB="0"/>
                </a:tc>
                <a:extLst>
                  <a:ext uri="{0D108BD9-81ED-4DB2-BD59-A6C34878D82A}">
                    <a16:rowId xmlns:a16="http://schemas.microsoft.com/office/drawing/2014/main" val="3876983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85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8D9BB-5989-D95B-636A-88B4E33FB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716854"/>
            <a:ext cx="10515600" cy="1325563"/>
          </a:xfrm>
        </p:spPr>
        <p:txBody>
          <a:bodyPr/>
          <a:lstStyle/>
          <a:p>
            <a:r>
              <a:rPr lang="en-US" b="1" dirty="0"/>
              <a:t>Key 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C1569-D13E-3F48-D065-481D9585C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399" y="1664413"/>
            <a:ext cx="11919735" cy="4941870"/>
          </a:xfrm>
        </p:spPr>
        <p:txBody>
          <a:bodyPr>
            <a:normAutofit/>
          </a:bodyPr>
          <a:lstStyle/>
          <a:p>
            <a:r>
              <a:rPr lang="en-US" sz="2800" dirty="0"/>
              <a:t>Differences between incumbents and opposition large and significant between presidential election expenditure in Tanzania and Uganda, 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smtClean="0"/>
              <a:t>But </a:t>
            </a:r>
            <a:r>
              <a:rPr lang="en-US" sz="2800" dirty="0"/>
              <a:t>much less so with respect to parliamentary </a:t>
            </a:r>
            <a:r>
              <a:rPr lang="en-US" sz="2800" dirty="0" smtClean="0"/>
              <a:t>elections</a:t>
            </a:r>
            <a:endParaRPr lang="en-US" sz="2800" dirty="0"/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CCM </a:t>
            </a:r>
            <a:r>
              <a:rPr lang="en-US" sz="2800" dirty="0"/>
              <a:t>respects term limits as opposed to NRM’s life president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Despite </a:t>
            </a:r>
            <a:r>
              <a:rPr lang="en-US" sz="2800" dirty="0"/>
              <a:t>weak campaign financing laws in </a:t>
            </a:r>
            <a:r>
              <a:rPr lang="en-US" sz="2800" dirty="0" smtClean="0"/>
              <a:t>Tanzania, </a:t>
            </a:r>
            <a:r>
              <a:rPr lang="en-US" sz="2800" dirty="0"/>
              <a:t>presence of laws and sanctions act as a deterrence to inordinate spending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97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63808"/>
            <a:ext cx="10972800" cy="743751"/>
          </a:xfrm>
        </p:spPr>
        <p:txBody>
          <a:bodyPr/>
          <a:lstStyle/>
          <a:p>
            <a:r>
              <a:rPr lang="en-GB" dirty="0" smtClean="0"/>
              <a:t>Key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483" y="1726058"/>
            <a:ext cx="11887199" cy="4890499"/>
          </a:xfrm>
        </p:spPr>
        <p:txBody>
          <a:bodyPr/>
          <a:lstStyle/>
          <a:p>
            <a:r>
              <a:rPr lang="en-US" sz="2800" dirty="0"/>
              <a:t>Women MPs spend more than men on campaign </a:t>
            </a:r>
            <a:r>
              <a:rPr lang="en-US" sz="2800" dirty="0" smtClean="0"/>
              <a:t>financing: why?</a:t>
            </a:r>
            <a:endParaRPr lang="en-US" sz="2800" dirty="0"/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Parties </a:t>
            </a:r>
            <a:r>
              <a:rPr lang="en-US" sz="2800" dirty="0"/>
              <a:t>believe voters are prejudiced against female candidates thus additional efforts are required to secure votes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Specials </a:t>
            </a:r>
            <a:r>
              <a:rPr lang="en-US" sz="2800" dirty="0"/>
              <a:t>seats raise cost of competition: encroachment by women in men’s seats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In Uganda, </a:t>
            </a:r>
            <a:r>
              <a:rPr lang="en-US" sz="2800" dirty="0"/>
              <a:t>women run in larger constituencies than men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7376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17" y="1715785"/>
            <a:ext cx="11918022" cy="4448710"/>
          </a:xfrm>
        </p:spPr>
        <p:txBody>
          <a:bodyPr/>
          <a:lstStyle/>
          <a:p>
            <a:r>
              <a:rPr lang="en-US" sz="2800" dirty="0"/>
              <a:t>Overall, democratic playing field is not level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Opposition </a:t>
            </a:r>
            <a:r>
              <a:rPr lang="en-US" sz="2800" dirty="0"/>
              <a:t>is </a:t>
            </a:r>
            <a:r>
              <a:rPr lang="en-US" sz="2800" dirty="0" smtClean="0"/>
              <a:t>disadvantaged and outspent; </a:t>
            </a:r>
            <a:r>
              <a:rPr lang="en-US" sz="2800" dirty="0"/>
              <a:t>votes follow </a:t>
            </a:r>
            <a:r>
              <a:rPr lang="en-US" sz="2800" dirty="0" smtClean="0"/>
              <a:t>the money</a:t>
            </a:r>
            <a:endParaRPr lang="en-US" sz="2800" dirty="0"/>
          </a:p>
          <a:p>
            <a:endParaRPr lang="en-GB" sz="2800" dirty="0" smtClean="0"/>
          </a:p>
          <a:p>
            <a:r>
              <a:rPr lang="en-GB" sz="2800" dirty="0" smtClean="0"/>
              <a:t>Costly elections campaigns have grave implications for democracy</a:t>
            </a:r>
          </a:p>
          <a:p>
            <a:endParaRPr lang="en-GB" sz="2800" dirty="0"/>
          </a:p>
          <a:p>
            <a:r>
              <a:rPr lang="en-GB" sz="2800" dirty="0"/>
              <a:t>Possibility of plutocratic funding: big business interests and powerful individuals fund campaigns in exchange for favourable policies and laws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39220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60781-95B5-2B69-8AE8-4414B4744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C09E4-C8D3-1A6D-2AD6-81E24C18F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342507"/>
            <a:ext cx="11318697" cy="3783657"/>
          </a:xfrm>
        </p:spPr>
        <p:txBody>
          <a:bodyPr>
            <a:normAutofit/>
          </a:bodyPr>
          <a:lstStyle/>
          <a:p>
            <a:r>
              <a:rPr lang="en-US" sz="2800" dirty="0"/>
              <a:t>Routinization of electoral politics in Africa has led to increased electoral competition and </a:t>
            </a:r>
            <a:r>
              <a:rPr lang="en-US" sz="2800" dirty="0" smtClean="0"/>
              <a:t>cost of election campaigns.</a:t>
            </a:r>
            <a:endParaRPr lang="en-US" sz="2800" dirty="0" smtClean="0"/>
          </a:p>
          <a:p>
            <a:endParaRPr lang="en-GB" sz="2800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smtClean="0"/>
              <a:t>Such </a:t>
            </a:r>
            <a:r>
              <a:rPr lang="en-US" sz="2800" dirty="0"/>
              <a:t>competition </a:t>
            </a:r>
            <a:r>
              <a:rPr lang="en-US" sz="2800" dirty="0" smtClean="0"/>
              <a:t>may </a:t>
            </a:r>
            <a:r>
              <a:rPr lang="en-US" sz="2800" dirty="0"/>
              <a:t>not </a:t>
            </a:r>
            <a:r>
              <a:rPr lang="en-US" sz="2800" dirty="0" smtClean="0"/>
              <a:t>be reflected </a:t>
            </a:r>
            <a:r>
              <a:rPr lang="en-US" sz="2800" dirty="0"/>
              <a:t>in electoral </a:t>
            </a:r>
            <a:r>
              <a:rPr lang="en-US" sz="2800" dirty="0" smtClean="0"/>
              <a:t>results – turnover and democratization trends.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732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407" y="684356"/>
            <a:ext cx="10972800" cy="754025"/>
          </a:xfrm>
        </p:spPr>
        <p:txBody>
          <a:bodyPr/>
          <a:lstStyle/>
          <a:p>
            <a:r>
              <a:rPr lang="en-GB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4542"/>
            <a:ext cx="12192000" cy="5322015"/>
          </a:xfrm>
        </p:spPr>
        <p:txBody>
          <a:bodyPr/>
          <a:lstStyle/>
          <a:p>
            <a:r>
              <a:rPr lang="en-US" dirty="0"/>
              <a:t>Shift from one-party (in Tanzania) and no-party (in Uganda) to multi-party elections has enhanced the lures of political </a:t>
            </a:r>
            <a:r>
              <a:rPr lang="en-US" dirty="0" smtClean="0"/>
              <a:t>office:</a:t>
            </a:r>
          </a:p>
          <a:p>
            <a:pPr lvl="1"/>
            <a:r>
              <a:rPr lang="en-US" dirty="0" smtClean="0"/>
              <a:t>Power </a:t>
            </a:r>
            <a:r>
              <a:rPr lang="en-US" dirty="0"/>
              <a:t>and prestige of political office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Promotion </a:t>
            </a:r>
            <a:r>
              <a:rPr lang="en-US" dirty="0"/>
              <a:t>of ideological </a:t>
            </a:r>
            <a:r>
              <a:rPr lang="en-US" dirty="0" smtClean="0"/>
              <a:t>beliefs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Increase in legally sanctioned material </a:t>
            </a:r>
            <a:r>
              <a:rPr lang="en-US" dirty="0" smtClean="0"/>
              <a:t>benefits: </a:t>
            </a:r>
            <a:r>
              <a:rPr lang="en-US" dirty="0"/>
              <a:t>hefty remunerations to politicians; housing and transport benefits; access to discretionary spending (e.g., constituency funding), </a:t>
            </a:r>
            <a:r>
              <a:rPr lang="en-US" dirty="0" err="1" smtClean="0"/>
              <a:t>etc</a:t>
            </a:r>
            <a:r>
              <a:rPr lang="en-US" dirty="0" smtClean="0"/>
              <a:t> 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Entering </a:t>
            </a:r>
            <a:r>
              <a:rPr lang="en-US" dirty="0"/>
              <a:t>politics </a:t>
            </a:r>
            <a:r>
              <a:rPr lang="en-US" dirty="0" smtClean="0"/>
              <a:t>is </a:t>
            </a:r>
            <a:r>
              <a:rPr lang="en-US" dirty="0"/>
              <a:t>a profitable business strategy, an opportunity for development of business </a:t>
            </a:r>
            <a:r>
              <a:rPr lang="en-US" dirty="0" smtClean="0"/>
              <a:t>networks; </a:t>
            </a:r>
            <a:r>
              <a:rPr lang="en-US" dirty="0"/>
              <a:t>p</a:t>
            </a:r>
            <a:r>
              <a:rPr lang="en-US" dirty="0" smtClean="0"/>
              <a:t>owerful </a:t>
            </a:r>
            <a:r>
              <a:rPr lang="en-US" dirty="0"/>
              <a:t>politicians simultaneously double in lucrative business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19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DDF9-6AE3-75C4-A6CC-5858307FF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79248-4C62-CB4A-384C-A37E3916C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95" y="1968502"/>
            <a:ext cx="11722813" cy="4658330"/>
          </a:xfrm>
        </p:spPr>
        <p:txBody>
          <a:bodyPr/>
          <a:lstStyle/>
          <a:p>
            <a:r>
              <a:rPr lang="en-US" sz="2800" dirty="0"/>
              <a:t>C</a:t>
            </a:r>
            <a:r>
              <a:rPr lang="en-US" sz="2800" dirty="0" smtClean="0"/>
              <a:t>omparative </a:t>
            </a:r>
            <a:r>
              <a:rPr lang="en-US" sz="2800" dirty="0"/>
              <a:t>research on campaign financing remains </a:t>
            </a:r>
            <a:r>
              <a:rPr lang="en-US" sz="2800" dirty="0" smtClean="0"/>
              <a:t>limited, </a:t>
            </a:r>
            <a:r>
              <a:rPr lang="en-US" sz="2800" dirty="0"/>
              <a:t>hampered by a general lack of reliable and comparable information about levels </a:t>
            </a:r>
            <a:r>
              <a:rPr lang="en-US" sz="2800" dirty="0" smtClean="0"/>
              <a:t>of spending </a:t>
            </a:r>
            <a:r>
              <a:rPr lang="en-US" sz="2800" dirty="0" smtClean="0"/>
              <a:t>by </a:t>
            </a:r>
            <a:r>
              <a:rPr lang="en-US" sz="2800" dirty="0" smtClean="0"/>
              <a:t>parties/candidates</a:t>
            </a:r>
            <a:r>
              <a:rPr lang="en-US" sz="2800" dirty="0"/>
              <a:t>. </a:t>
            </a:r>
          </a:p>
          <a:p>
            <a:endParaRPr lang="en-US" sz="2800" dirty="0" smtClean="0"/>
          </a:p>
          <a:p>
            <a:r>
              <a:rPr lang="en-US" sz="2800" dirty="0" smtClean="0"/>
              <a:t>We define campaign financing as:</a:t>
            </a:r>
          </a:p>
          <a:p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“Money </a:t>
            </a:r>
            <a:r>
              <a:rPr lang="en-US" sz="2800" dirty="0"/>
              <a:t>and other resources used by parties and candidates during primary and general elections for the purposes of securing a party’s nomination and/or contesting a general election</a:t>
            </a:r>
            <a:r>
              <a:rPr lang="en-US" sz="2800" dirty="0" smtClean="0"/>
              <a:t>.”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28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1E14F-1B72-9484-332B-DDACBF1A1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930" y="487143"/>
            <a:ext cx="10972800" cy="435526"/>
          </a:xfrm>
        </p:spPr>
        <p:txBody>
          <a:bodyPr/>
          <a:lstStyle/>
          <a:p>
            <a:r>
              <a:rPr lang="en-US" dirty="0"/>
              <a:t>Methodology and Data</a:t>
            </a:r>
          </a:p>
        </p:txBody>
      </p:sp>
      <p:pic>
        <p:nvPicPr>
          <p:cNvPr id="18" name="Content Placeholder 17">
            <a:extLst>
              <a:ext uri="{FF2B5EF4-FFF2-40B4-BE49-F238E27FC236}">
                <a16:creationId xmlns:a16="http://schemas.microsoft.com/office/drawing/2014/main" id="{6B1EF069-793C-C5FA-E32C-7F2BA21C2A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64260" y="1279748"/>
            <a:ext cx="11482140" cy="557825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61416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F7284-2E34-C5E0-62E9-FEDCC1CF9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90883"/>
            <a:ext cx="10972800" cy="918412"/>
          </a:xfrm>
        </p:spPr>
        <p:txBody>
          <a:bodyPr/>
          <a:lstStyle/>
          <a:p>
            <a:r>
              <a:rPr lang="en-US" b="1" dirty="0"/>
              <a:t>Analytical </a:t>
            </a:r>
            <a:r>
              <a:rPr lang="en-US" b="1" dirty="0" smtClean="0"/>
              <a:t>Framework: Demand vs Supply</a:t>
            </a:r>
            <a:endParaRPr lang="en-US" b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B3C3F1-53D1-CD96-F594-FBE40529C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7540" y="1249303"/>
            <a:ext cx="2907586" cy="620588"/>
          </a:xfrm>
        </p:spPr>
        <p:txBody>
          <a:bodyPr/>
          <a:lstStyle/>
          <a:p>
            <a:r>
              <a:rPr lang="en-US" sz="2800" dirty="0"/>
              <a:t>Demand</a:t>
            </a:r>
            <a:r>
              <a:rPr lang="en-US" dirty="0"/>
              <a:t>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834DBA5-0AE3-30E1-918F-6A8F457D8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1782" y="1869891"/>
            <a:ext cx="5386917" cy="4440504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Inter-party competition</a:t>
            </a:r>
          </a:p>
          <a:p>
            <a:endParaRPr lang="en-US" sz="2800" dirty="0" smtClean="0"/>
          </a:p>
          <a:p>
            <a:r>
              <a:rPr lang="en-US" sz="2800" dirty="0" smtClean="0"/>
              <a:t>Intra-party </a:t>
            </a:r>
            <a:r>
              <a:rPr lang="en-US" sz="2800" dirty="0"/>
              <a:t>competition</a:t>
            </a:r>
          </a:p>
          <a:p>
            <a:pPr lvl="1"/>
            <a:r>
              <a:rPr lang="en-US" sz="2800" dirty="0"/>
              <a:t>“party of choice”</a:t>
            </a:r>
          </a:p>
          <a:p>
            <a:pPr lvl="1"/>
            <a:r>
              <a:rPr lang="en-US" sz="2800" dirty="0"/>
              <a:t>“fragmentation of rulers”</a:t>
            </a:r>
          </a:p>
          <a:p>
            <a:endParaRPr lang="en-US" sz="2800" dirty="0" smtClean="0"/>
          </a:p>
          <a:p>
            <a:r>
              <a:rPr lang="en-US" sz="2800" dirty="0" smtClean="0"/>
              <a:t>Campaign </a:t>
            </a:r>
            <a:r>
              <a:rPr lang="en-US" sz="2800" dirty="0"/>
              <a:t>costs</a:t>
            </a:r>
          </a:p>
          <a:p>
            <a:pPr lvl="1"/>
            <a:r>
              <a:rPr lang="en-US" sz="2800" dirty="0"/>
              <a:t>Growing sophistication &amp; innovation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DC47DB-938A-72FF-3A29-4E460E5B26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3368" y="1214413"/>
            <a:ext cx="5389033" cy="589764"/>
          </a:xfrm>
        </p:spPr>
        <p:txBody>
          <a:bodyPr/>
          <a:lstStyle/>
          <a:p>
            <a:r>
              <a:rPr lang="en-US" sz="2800" dirty="0"/>
              <a:t>Supply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1CF8EDB-7E04-87AA-1728-CC292FBB6D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383658" y="2278795"/>
            <a:ext cx="6729573" cy="4173376"/>
          </a:xfrm>
        </p:spPr>
        <p:txBody>
          <a:bodyPr>
            <a:normAutofit/>
          </a:bodyPr>
          <a:lstStyle/>
          <a:p>
            <a:r>
              <a:rPr lang="en-US" sz="2800" dirty="0"/>
              <a:t>Government subsidies for </a:t>
            </a:r>
            <a:r>
              <a:rPr lang="en-US" sz="2800" dirty="0" smtClean="0"/>
              <a:t>parties</a:t>
            </a:r>
          </a:p>
          <a:p>
            <a:endParaRPr lang="en-US" sz="2800" dirty="0"/>
          </a:p>
          <a:p>
            <a:r>
              <a:rPr lang="en-US" sz="2800" dirty="0" smtClean="0"/>
              <a:t>Supporters; Candidates</a:t>
            </a:r>
            <a:r>
              <a:rPr lang="en-US" sz="2800" dirty="0"/>
              <a:t>’ own incomes</a:t>
            </a:r>
          </a:p>
          <a:p>
            <a:endParaRPr lang="en-US" sz="2800" dirty="0" smtClean="0"/>
          </a:p>
          <a:p>
            <a:r>
              <a:rPr lang="en-US" sz="2800" dirty="0" smtClean="0"/>
              <a:t>Plutocratic financing; Income </a:t>
            </a:r>
            <a:r>
              <a:rPr lang="en-US" sz="2800" dirty="0"/>
              <a:t>from </a:t>
            </a:r>
            <a:r>
              <a:rPr lang="en-US" sz="2800" dirty="0" smtClean="0"/>
              <a:t>graft</a:t>
            </a:r>
          </a:p>
          <a:p>
            <a:endParaRPr lang="en-US" sz="2800" dirty="0"/>
          </a:p>
          <a:p>
            <a:r>
              <a:rPr lang="en-US" sz="2800" dirty="0"/>
              <a:t>Pork barrel and direct </a:t>
            </a:r>
            <a:r>
              <a:rPr lang="en-US" sz="2800" dirty="0" smtClean="0"/>
              <a:t>gov’t </a:t>
            </a:r>
            <a:r>
              <a:rPr lang="en-US" sz="2800" dirty="0"/>
              <a:t>support for incumbents</a:t>
            </a:r>
          </a:p>
        </p:txBody>
      </p:sp>
    </p:spTree>
    <p:extLst>
      <p:ext uri="{BB962C8B-B14F-4D97-AF65-F5344CB8AC3E}">
        <p14:creationId xmlns:p14="http://schemas.microsoft.com/office/powerpoint/2010/main" val="2802438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6" grpId="0" build="p"/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798F4A6-D8CF-6C4F-FB32-3DC39BD70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18" y="544530"/>
            <a:ext cx="10515600" cy="768899"/>
          </a:xfrm>
        </p:spPr>
        <p:txBody>
          <a:bodyPr/>
          <a:lstStyle/>
          <a:p>
            <a:r>
              <a:rPr lang="en-US" dirty="0"/>
              <a:t>Sources of Campaign Finance </a:t>
            </a:r>
            <a:r>
              <a:rPr lang="en-US" dirty="0" smtClean="0"/>
              <a:t>for </a:t>
            </a:r>
            <a:r>
              <a:rPr lang="en-US" b="1" dirty="0" smtClean="0"/>
              <a:t>MPs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219545"/>
              </p:ext>
            </p:extLst>
          </p:nvPr>
        </p:nvGraphicFramePr>
        <p:xfrm>
          <a:off x="102742" y="1387011"/>
          <a:ext cx="11712539" cy="5431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9850">
                  <a:extLst>
                    <a:ext uri="{9D8B030D-6E8A-4147-A177-3AD203B41FA5}">
                      <a16:colId xmlns:a16="http://schemas.microsoft.com/office/drawing/2014/main" val="3309732958"/>
                    </a:ext>
                  </a:extLst>
                </a:gridCol>
                <a:gridCol w="9362689">
                  <a:extLst>
                    <a:ext uri="{9D8B030D-6E8A-4147-A177-3AD203B41FA5}">
                      <a16:colId xmlns:a16="http://schemas.microsoft.com/office/drawing/2014/main" val="2908815869"/>
                    </a:ext>
                  </a:extLst>
                </a:gridCol>
              </a:tblGrid>
              <a:tr h="41624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Category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11" marR="6021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Definition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78558111"/>
                  </a:ext>
                </a:extLst>
              </a:tr>
              <a:tr h="75462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Own Business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11" marR="6021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Financing extracted from profits, revenues and other incomes directly resulting from a candidate’s ownership or administration of a private commercial entity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1196753"/>
                  </a:ext>
                </a:extLst>
              </a:tr>
              <a:tr h="71009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Donations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11" marR="6021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The estimated monetary value of support derived from family, friends, associates, and other non-party individuals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41610910"/>
                  </a:ext>
                </a:extLst>
              </a:tr>
              <a:tr h="71009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Loans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11" marR="6021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The estimated monetary value of support (including in-kind) borrowed from financial institutions and individuals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34873875"/>
                  </a:ext>
                </a:extLst>
              </a:tr>
              <a:tr h="71009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Party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11" marR="6021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The estimated monetary value of support extended to a candidate by an organ (central or otherwise) of an affiliated political party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87653633"/>
                  </a:ext>
                </a:extLst>
              </a:tr>
              <a:tr h="71009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Personal savings/sources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11" marR="6021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Financing derived from monetary savings held by an individual. For example, stocks, dividends, bank savings etc.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40724389"/>
                  </a:ext>
                </a:extLst>
              </a:tr>
              <a:tr h="71009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Sold Property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11" marR="6021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Financing derived from the sale of a property partially or wholly owned by a candidate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83904097"/>
                  </a:ext>
                </a:extLst>
              </a:tr>
              <a:tr h="71009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000">
                          <a:effectLst/>
                        </a:rPr>
                        <a:t>Supporters’ contributions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211" marR="60211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GB" sz="2000" dirty="0">
                          <a:effectLst/>
                        </a:rPr>
                        <a:t>The estimated monetary value of support derived from individual party affiliates of the candidate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96043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9115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A25808C-7058-A96A-4F5C-4F83E3267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997" y="556943"/>
            <a:ext cx="10515600" cy="501294"/>
          </a:xfrm>
        </p:spPr>
        <p:txBody>
          <a:bodyPr/>
          <a:lstStyle/>
          <a:p>
            <a:r>
              <a:rPr lang="en-US" b="1" dirty="0" smtClean="0"/>
              <a:t>Campaign Financing for MPs</a:t>
            </a:r>
            <a:endParaRPr lang="en-US" b="1" dirty="0"/>
          </a:p>
        </p:txBody>
      </p:sp>
      <p:graphicFrame>
        <p:nvGraphicFramePr>
          <p:cNvPr id="15" name="Diagram 3">
            <a:extLst>
              <a:ext uri="{FF2B5EF4-FFF2-40B4-BE49-F238E27FC236}">
                <a16:creationId xmlns:a16="http://schemas.microsoft.com/office/drawing/2014/main" id="{9DB1877E-E0E9-49B5-BF2C-6C72D420AF4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50414359"/>
              </p:ext>
            </p:extLst>
          </p:nvPr>
        </p:nvGraphicFramePr>
        <p:xfrm>
          <a:off x="-82193" y="1263721"/>
          <a:ext cx="12195424" cy="5435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3119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D7A5617-115F-DEA1-BDA4-A709F3CB4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29465"/>
            <a:ext cx="11277600" cy="756435"/>
          </a:xfrm>
        </p:spPr>
        <p:txBody>
          <a:bodyPr/>
          <a:lstStyle/>
          <a:p>
            <a:pPr>
              <a:defRPr sz="2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/>
              <a:t>Campaign cost per elected member in the 2015/2016 elections by gender  (USD</a:t>
            </a:r>
            <a:r>
              <a:rPr lang="en-US" sz="2800" dirty="0" smtClean="0"/>
              <a:t>)</a:t>
            </a:r>
            <a:endParaRPr lang="da-DK" sz="2800" dirty="0"/>
          </a:p>
        </p:txBody>
      </p:sp>
      <p:graphicFrame>
        <p:nvGraphicFramePr>
          <p:cNvPr id="9" name="Diagram 4">
            <a:extLst>
              <a:ext uri="{FF2B5EF4-FFF2-40B4-BE49-F238E27FC236}">
                <a16:creationId xmlns:a16="http://schemas.microsoft.com/office/drawing/2014/main" id="{4C68BA0E-1EB8-4D9A-B256-CFB35CC961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7409812"/>
              </p:ext>
            </p:extLst>
          </p:nvPr>
        </p:nvGraphicFramePr>
        <p:xfrm>
          <a:off x="0" y="1485900"/>
          <a:ext cx="12001500" cy="5372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387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StateU-horizontal-left-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E49D9C89-0B1B-4350-8424-02A5A313315B}" vid="{455E25D0-FA63-4723-A6EA-3C0E600173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chass-ppt-template-horizontal-left-logo</Template>
  <TotalTime>11903</TotalTime>
  <Words>666</Words>
  <Application>Microsoft Office PowerPoint</Application>
  <PresentationFormat>Widescreen</PresentationFormat>
  <Paragraphs>127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ＭＳ Ｐゴシック</vt:lpstr>
      <vt:lpstr>Arial</vt:lpstr>
      <vt:lpstr>Calibri</vt:lpstr>
      <vt:lpstr>Times New Roman</vt:lpstr>
      <vt:lpstr>NCStateU-horizontal-left-logo</vt:lpstr>
      <vt:lpstr>Campaign Financing in Tanzania and Uganda during the 2010s</vt:lpstr>
      <vt:lpstr>Introduction</vt:lpstr>
      <vt:lpstr>Introduction</vt:lpstr>
      <vt:lpstr>Introduction</vt:lpstr>
      <vt:lpstr>Methodology and Data</vt:lpstr>
      <vt:lpstr>Analytical Framework: Demand vs Supply</vt:lpstr>
      <vt:lpstr>Sources of Campaign Finance for MPs</vt:lpstr>
      <vt:lpstr>Campaign Financing for MPs</vt:lpstr>
      <vt:lpstr>Campaign cost per elected member in the 2015/2016 elections by gender  (USD)</vt:lpstr>
      <vt:lpstr>Campaign Financing for Presidential Elections</vt:lpstr>
      <vt:lpstr>Campaign Financing - Presidential</vt:lpstr>
      <vt:lpstr>Presidential Sources</vt:lpstr>
      <vt:lpstr>Key Conclusions</vt:lpstr>
      <vt:lpstr>Key Conclusions</vt:lpstr>
      <vt:lpstr>Conclusions 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Young</dc:creator>
  <cp:lastModifiedBy>Moses Khisa</cp:lastModifiedBy>
  <cp:revision>328</cp:revision>
  <dcterms:created xsi:type="dcterms:W3CDTF">2016-08-12T15:16:53Z</dcterms:created>
  <dcterms:modified xsi:type="dcterms:W3CDTF">2025-06-11T03:36:02Z</dcterms:modified>
</cp:coreProperties>
</file>